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D1CD7-8CB7-4776-A718-5C58A94A36E5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49658-AD2B-4889-A33E-6BD8A237F9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7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20639B4-5289-4510-B737-44B37B791941}" type="slidenum">
              <a:rPr lang="nl-NL" smtClean="0"/>
              <a:pPr eaLnBrk="1" hangingPunct="1">
                <a:defRPr/>
              </a:pPr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B90E493-24B6-40D2-B6E5-88179A8AF96C}" type="slidenum">
              <a:rPr lang="nl-NL" smtClean="0"/>
              <a:pPr eaLnBrk="1" hangingPunct="1"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77EF0F8-057A-4A18-966D-4947460B97EB}" type="slidenum">
              <a:rPr lang="nl-NL" smtClean="0"/>
              <a:pPr eaLnBrk="1" hangingPunct="1"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4C246AA-7778-479C-A4FD-DF54CFC0DD05}" type="slidenum">
              <a:rPr lang="nl-NL" smtClean="0"/>
              <a:pPr eaLnBrk="1" hangingPunct="1">
                <a:defRPr/>
              </a:pPr>
              <a:t>5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98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77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73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37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05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28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0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3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79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64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028D-853A-407D-AAFB-7A33D25A880A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745F-055C-42F2-9683-6FA23EF57A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79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600" b="1" dirty="0" smtClean="0">
                <a:latin typeface="Calibri" pitchFamily="34" charset="0"/>
              </a:rPr>
              <a:t>Hoofdstuk 4</a:t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b="1" dirty="0" smtClean="0">
                <a:latin typeface="Calibri" pitchFamily="34" charset="0"/>
              </a:rPr>
              <a:t>Grammatica woordsoorten</a:t>
            </a:r>
            <a:r>
              <a:rPr lang="nl-NL" sz="4000" dirty="0" smtClean="0">
                <a:latin typeface="Calibri" pitchFamily="34" charset="0"/>
              </a:rPr>
              <a:t/>
            </a:r>
            <a:br>
              <a:rPr lang="nl-NL" sz="4000" dirty="0" smtClean="0">
                <a:latin typeface="Calibri" pitchFamily="34" charset="0"/>
              </a:rPr>
            </a:br>
            <a:endParaRPr lang="nl-NL" sz="4000" dirty="0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Voorzetsels</a:t>
            </a:r>
          </a:p>
          <a:p>
            <a:pPr eaLnBrk="1" hangingPunct="1"/>
            <a:endParaRPr lang="nl-NL" sz="4000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Wat is een voorzetsel?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59632"/>
            <a:ext cx="8610600" cy="5257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Voorbeelden: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achter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binnen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boven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langs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naast</a:t>
            </a:r>
            <a:r>
              <a:rPr lang="nl-NL" sz="9600" i="1" dirty="0" smtClean="0">
                <a:latin typeface="Calibri" pitchFamily="34" charset="0"/>
              </a:rPr>
              <a:t>,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onder</a:t>
            </a:r>
            <a:r>
              <a:rPr lang="nl-NL" sz="9600" i="1" dirty="0" smtClean="0">
                <a:latin typeface="Calibri" pitchFamily="34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Een voorzetsel kun je meestal voor een lidwoord zetten.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 smtClean="0">
                <a:latin typeface="Calibri" pitchFamily="34" charset="0"/>
              </a:rPr>
              <a:t>     Voorbeeld: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op</a:t>
            </a:r>
            <a:r>
              <a:rPr lang="nl-NL" sz="9600" i="1" dirty="0" smtClean="0">
                <a:latin typeface="Calibri" pitchFamily="34" charset="0"/>
              </a:rPr>
              <a:t> de rode fiets.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96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Ezelsbrug: een voorzetsel kun je voor 'het kooitje' of voor 'het feest' zetten.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9600" dirty="0" smtClean="0">
                <a:latin typeface="Calibri" pitchFamily="34" charset="0"/>
              </a:rPr>
              <a:t>     </a:t>
            </a:r>
            <a:r>
              <a:rPr lang="nl-NL" sz="9600" i="1" dirty="0" smtClean="0">
                <a:latin typeface="Calibri" pitchFamily="34" charset="0"/>
              </a:rPr>
              <a:t>Voorbeeld: De papegaai vloog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uit</a:t>
            </a:r>
            <a:r>
              <a:rPr lang="nl-NL" sz="9600" i="1" dirty="0" smtClean="0">
                <a:latin typeface="Calibri" pitchFamily="34" charset="0"/>
              </a:rPr>
              <a:t> het kooitje.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9600" i="1" dirty="0">
                <a:latin typeface="Calibri" pitchFamily="34" charset="0"/>
              </a:rPr>
              <a:t>	 </a:t>
            </a:r>
            <a:r>
              <a:rPr lang="nl-NL" sz="9600" i="1" dirty="0" smtClean="0">
                <a:latin typeface="Calibri" pitchFamily="34" charset="0"/>
              </a:rPr>
              <a:t>           </a:t>
            </a:r>
            <a:r>
              <a:rPr lang="nl-NL" sz="9600" i="1" dirty="0" smtClean="0">
                <a:solidFill>
                  <a:srgbClr val="0070C0"/>
                </a:solidFill>
                <a:latin typeface="Calibri" pitchFamily="34" charset="0"/>
              </a:rPr>
              <a:t>Tijdens</a:t>
            </a:r>
            <a:r>
              <a:rPr lang="nl-NL" sz="9600" i="1" dirty="0" smtClean="0">
                <a:latin typeface="Calibri" pitchFamily="34" charset="0"/>
              </a:rPr>
              <a:t> het feest waren alle winkels gesloten. </a:t>
            </a:r>
            <a:endParaRPr lang="nl-NL" sz="96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 </a:t>
            </a: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 		</a:t>
            </a:r>
            <a:endParaRPr lang="nl-NL" sz="2400" dirty="0">
              <a:latin typeface="Calibri" pitchFamily="34" charset="0"/>
            </a:endParaRPr>
          </a:p>
          <a:p>
            <a:pPr lvl="4" eaLnBrk="1" hangingPunct="1">
              <a:buFont typeface="Arial" charset="0"/>
              <a:buChar char="•"/>
              <a:defRPr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    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Wat is een voorzetsel?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275656"/>
            <a:ext cx="8877300" cy="5257800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Een voorzetsel geeft aan een:</a:t>
            </a:r>
          </a:p>
          <a:p>
            <a:pPr marL="0" indent="0" eaLnBrk="1" hangingPunct="1">
              <a:buFontTx/>
              <a:buNone/>
              <a:defRPr/>
            </a:pPr>
            <a:endParaRPr lang="nl-NL" sz="7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7400" dirty="0">
                <a:latin typeface="Calibri" pitchFamily="34" charset="0"/>
              </a:rPr>
              <a:t>p</a:t>
            </a:r>
            <a:r>
              <a:rPr lang="nl-NL" sz="7400" dirty="0" smtClean="0">
                <a:latin typeface="Calibri" pitchFamily="34" charset="0"/>
              </a:rPr>
              <a:t>laats	</a:t>
            </a:r>
            <a:r>
              <a:rPr lang="nl-NL" sz="7400" i="1" dirty="0" smtClean="0">
                <a:latin typeface="Calibri" pitchFamily="34" charset="0"/>
              </a:rPr>
              <a:t>De kat ligt </a:t>
            </a:r>
            <a:r>
              <a:rPr lang="nl-NL" sz="7400" i="1" dirty="0" smtClean="0">
                <a:solidFill>
                  <a:srgbClr val="0070C0"/>
                </a:solidFill>
                <a:latin typeface="Calibri" pitchFamily="34" charset="0"/>
              </a:rPr>
              <a:t>naast</a:t>
            </a:r>
            <a:r>
              <a:rPr lang="nl-NL" sz="7400" i="1" dirty="0" smtClean="0">
                <a:latin typeface="Calibri" pitchFamily="34" charset="0"/>
              </a:rPr>
              <a:t> de hond. </a:t>
            </a:r>
            <a:r>
              <a:rPr lang="nl-NL" sz="74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7400" dirty="0" smtClean="0">
                <a:latin typeface="Calibri" pitchFamily="34" charset="0"/>
              </a:rPr>
              <a:t>tijd		</a:t>
            </a:r>
            <a:r>
              <a:rPr lang="nl-NL" sz="7400" i="1" dirty="0" smtClean="0">
                <a:solidFill>
                  <a:srgbClr val="0070C0"/>
                </a:solidFill>
                <a:latin typeface="Calibri" pitchFamily="34" charset="0"/>
              </a:rPr>
              <a:t>In</a:t>
            </a:r>
            <a:r>
              <a:rPr lang="nl-NL" sz="7400" i="1" dirty="0" smtClean="0">
                <a:latin typeface="Calibri" pitchFamily="34" charset="0"/>
              </a:rPr>
              <a:t> mei gaan wij vijf dagen naar Berlijn. </a:t>
            </a:r>
            <a:endParaRPr lang="nl-NL" sz="7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7400" dirty="0" smtClean="0">
                <a:latin typeface="Calibri" pitchFamily="34" charset="0"/>
              </a:rPr>
              <a:t>reden	</a:t>
            </a:r>
            <a:r>
              <a:rPr lang="nl-NL" sz="7400" i="1" dirty="0" smtClean="0">
                <a:latin typeface="Calibri" pitchFamily="34" charset="0"/>
              </a:rPr>
              <a:t>De toptennisser heeft </a:t>
            </a:r>
            <a:r>
              <a:rPr lang="nl-NL" sz="7400" i="1" dirty="0" smtClean="0">
                <a:solidFill>
                  <a:srgbClr val="0070C0"/>
                </a:solidFill>
                <a:latin typeface="Calibri" pitchFamily="34" charset="0"/>
              </a:rPr>
              <a:t>vanwege</a:t>
            </a:r>
            <a:r>
              <a:rPr lang="nl-NL" sz="7400" i="1" dirty="0" smtClean="0">
                <a:latin typeface="Calibri" pitchFamily="34" charset="0"/>
              </a:rPr>
              <a:t> een zere knie afgezegd.</a:t>
            </a:r>
            <a:r>
              <a:rPr lang="nl-NL" sz="74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7400" dirty="0" smtClean="0">
                <a:latin typeface="Calibri" pitchFamily="34" charset="0"/>
              </a:rPr>
              <a:t>oorzaak 	</a:t>
            </a:r>
            <a:r>
              <a:rPr lang="nl-NL" sz="7400" i="1" dirty="0" smtClean="0">
                <a:latin typeface="Calibri" pitchFamily="34" charset="0"/>
              </a:rPr>
              <a:t>De baby kraaide </a:t>
            </a:r>
            <a:r>
              <a:rPr lang="nl-NL" sz="7400" i="1" dirty="0" smtClean="0">
                <a:solidFill>
                  <a:srgbClr val="0070C0"/>
                </a:solidFill>
                <a:latin typeface="Calibri" pitchFamily="34" charset="0"/>
              </a:rPr>
              <a:t>van</a:t>
            </a:r>
            <a:r>
              <a:rPr lang="nl-NL" sz="7400" i="1" dirty="0" smtClean="0">
                <a:latin typeface="Calibri" pitchFamily="34" charset="0"/>
              </a:rPr>
              <a:t> plezier. </a:t>
            </a:r>
            <a:r>
              <a:rPr lang="nl-NL" sz="7400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	 		</a:t>
            </a:r>
            <a:endParaRPr lang="nl-NL" sz="2400" dirty="0">
              <a:latin typeface="Calibri" pitchFamily="34" charset="0"/>
            </a:endParaRPr>
          </a:p>
          <a:p>
            <a:pPr lvl="4" eaLnBrk="1" hangingPunct="1">
              <a:buFont typeface="Arial" charset="0"/>
              <a:buChar char="•"/>
              <a:defRPr/>
            </a:pPr>
            <a:endParaRPr lang="nl-NL" sz="12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l-NL" sz="20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    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63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Vul zo veel mogelijk verschillende voorzetsels in.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419672"/>
            <a:ext cx="8610600" cy="5257800"/>
          </a:xfrm>
        </p:spPr>
        <p:txBody>
          <a:bodyPr>
            <a:normAutofit fontScale="32500" lnSpcReduction="2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		</a:t>
            </a:r>
            <a:r>
              <a:rPr lang="nl-NL" sz="7400" dirty="0" smtClean="0">
                <a:latin typeface="Calibri" pitchFamily="34" charset="0"/>
              </a:rPr>
              <a:t>VB:</a:t>
            </a: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		1. De papegaai zit           </a:t>
            </a:r>
            <a:r>
              <a:rPr lang="nl-NL" sz="7400" dirty="0">
                <a:latin typeface="Calibri" pitchFamily="34" charset="0"/>
              </a:rPr>
              <a:t> </a:t>
            </a:r>
            <a:r>
              <a:rPr lang="nl-NL" sz="7400" dirty="0" smtClean="0">
                <a:latin typeface="Calibri" pitchFamily="34" charset="0"/>
              </a:rPr>
              <a:t>  	het kooitje. </a:t>
            </a:r>
          </a:p>
          <a:p>
            <a:pPr marL="0" indent="0" eaLnBrk="1" hangingPunct="1">
              <a:buFontTx/>
              <a:buNone/>
              <a:defRPr/>
            </a:pP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>
                <a:latin typeface="Calibri" pitchFamily="34" charset="0"/>
              </a:rPr>
              <a:t>	</a:t>
            </a:r>
            <a:r>
              <a:rPr lang="nl-NL" sz="7400" dirty="0" smtClean="0">
                <a:latin typeface="Calibri" pitchFamily="34" charset="0"/>
              </a:rPr>
              <a:t>	</a:t>
            </a:r>
            <a:r>
              <a:rPr lang="nl-NL" sz="7400" dirty="0">
                <a:latin typeface="Calibri" pitchFamily="34" charset="0"/>
              </a:rPr>
              <a:t>	</a:t>
            </a:r>
            <a:r>
              <a:rPr lang="nl-NL" sz="7400" dirty="0" smtClean="0">
                <a:latin typeface="Calibri" pitchFamily="34" charset="0"/>
              </a:rPr>
              <a:t>2. </a:t>
            </a:r>
            <a:r>
              <a:rPr lang="nl-NL" sz="7400" dirty="0">
                <a:latin typeface="Calibri" pitchFamily="34" charset="0"/>
              </a:rPr>
              <a:t>De papegaai zit           </a:t>
            </a:r>
            <a:r>
              <a:rPr lang="nl-NL" sz="7400" dirty="0" smtClean="0">
                <a:latin typeface="Calibri" pitchFamily="34" charset="0"/>
              </a:rPr>
              <a:t>   	het </a:t>
            </a:r>
            <a:r>
              <a:rPr lang="nl-NL" sz="7400" dirty="0">
                <a:latin typeface="Calibri" pitchFamily="34" charset="0"/>
              </a:rPr>
              <a:t>kooitje. </a:t>
            </a:r>
            <a:endParaRPr lang="nl-NL" sz="7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		3. </a:t>
            </a:r>
            <a:r>
              <a:rPr lang="nl-NL" sz="7400" dirty="0">
                <a:latin typeface="Calibri" pitchFamily="34" charset="0"/>
              </a:rPr>
              <a:t>De papegaai zit           </a:t>
            </a:r>
            <a:r>
              <a:rPr lang="nl-NL" sz="7400" dirty="0" smtClean="0">
                <a:latin typeface="Calibri" pitchFamily="34" charset="0"/>
              </a:rPr>
              <a:t>  	het </a:t>
            </a:r>
            <a:r>
              <a:rPr lang="nl-NL" sz="7400" dirty="0">
                <a:latin typeface="Calibri" pitchFamily="34" charset="0"/>
              </a:rPr>
              <a:t>kooitje. </a:t>
            </a:r>
            <a:endParaRPr lang="nl-NL" sz="7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		4. </a:t>
            </a:r>
            <a:r>
              <a:rPr lang="nl-NL" sz="7400" dirty="0">
                <a:latin typeface="Calibri" pitchFamily="34" charset="0"/>
              </a:rPr>
              <a:t>De papegaai zit           </a:t>
            </a:r>
            <a:r>
              <a:rPr lang="nl-NL" sz="7400" dirty="0" smtClean="0">
                <a:latin typeface="Calibri" pitchFamily="34" charset="0"/>
              </a:rPr>
              <a:t>   	het </a:t>
            </a:r>
            <a:r>
              <a:rPr lang="nl-NL" sz="7400" dirty="0">
                <a:latin typeface="Calibri" pitchFamily="34" charset="0"/>
              </a:rPr>
              <a:t>kooitje. </a:t>
            </a:r>
            <a:endParaRPr lang="nl-NL" sz="7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7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7400" dirty="0" smtClean="0">
                <a:latin typeface="Calibri" pitchFamily="34" charset="0"/>
              </a:rPr>
              <a:t>		</a:t>
            </a:r>
            <a:r>
              <a:rPr lang="nl-NL" sz="7400" dirty="0">
                <a:latin typeface="Calibri" pitchFamily="34" charset="0"/>
              </a:rPr>
              <a:t>	</a:t>
            </a:r>
            <a:r>
              <a:rPr lang="nl-NL" sz="7400" dirty="0" smtClean="0">
                <a:latin typeface="Calibri" pitchFamily="34" charset="0"/>
              </a:rPr>
              <a:t>5. De </a:t>
            </a:r>
            <a:r>
              <a:rPr lang="nl-NL" sz="7400" dirty="0">
                <a:latin typeface="Calibri" pitchFamily="34" charset="0"/>
              </a:rPr>
              <a:t>papegaai zit           </a:t>
            </a:r>
            <a:r>
              <a:rPr lang="nl-NL" sz="7400" dirty="0" smtClean="0">
                <a:latin typeface="Calibri" pitchFamily="34" charset="0"/>
              </a:rPr>
              <a:t>          het kooitje</a:t>
            </a:r>
            <a:r>
              <a:rPr lang="nl-NL" sz="7400" dirty="0">
                <a:latin typeface="Calibri" pitchFamily="34" charset="0"/>
              </a:rPr>
              <a:t> </a:t>
            </a:r>
            <a:r>
              <a:rPr lang="nl-NL" sz="7400" dirty="0" smtClean="0">
                <a:latin typeface="Calibri" pitchFamily="34" charset="0"/>
              </a:rPr>
              <a:t>enz.</a:t>
            </a: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pic>
        <p:nvPicPr>
          <p:cNvPr id="5125" name="Picture 2" descr="C:\Users\Bur\Desktop\Noordhoff\ICT\IS292-0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99692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5508625" y="2708920"/>
            <a:ext cx="134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achter 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5692775" y="3471094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bij</a:t>
            </a:r>
          </a:p>
        </p:txBody>
      </p: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5616575" y="4192761"/>
            <a:ext cx="76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  in</a:t>
            </a:r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5345113" y="4911253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tegenover</a:t>
            </a:r>
          </a:p>
        </p:txBody>
      </p:sp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5652120" y="5632921"/>
            <a:ext cx="116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voor</a:t>
            </a:r>
          </a:p>
        </p:txBody>
      </p:sp>
    </p:spTree>
    <p:extLst>
      <p:ext uri="{BB962C8B-B14F-4D97-AF65-F5344CB8AC3E}">
        <p14:creationId xmlns:p14="http://schemas.microsoft.com/office/powerpoint/2010/main" val="254725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Vul het juiste voorzetsel in.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610600" cy="52578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Chloë is verliefd 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       Joris.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Ik ben benieuwd 	          mijn cijfer voor de </a:t>
            </a:r>
            <a:r>
              <a:rPr lang="nl-NL" sz="2400" dirty="0" err="1" smtClean="0">
                <a:latin typeface="Calibri" pitchFamily="34" charset="0"/>
              </a:rPr>
              <a:t>so</a:t>
            </a:r>
            <a:r>
              <a:rPr lang="nl-NL" sz="2400" dirty="0" smtClean="0">
                <a:latin typeface="Calibri" pitchFamily="34" charset="0"/>
              </a:rPr>
              <a:t> Frans.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Houd jij niet 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        witlof?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Feyenoord speelt komende zaterdag	       FC Twente.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Op het dorpsplein kun je spinnen 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          het goede doel. 	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2915816" y="3255069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naar</a:t>
            </a: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2362200" y="4110037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van</a:t>
            </a: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5364088" y="498326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tegen</a:t>
            </a:r>
          </a:p>
        </p:txBody>
      </p:sp>
      <p:sp>
        <p:nvSpPr>
          <p:cNvPr id="19" name="Tekstvak 18"/>
          <p:cNvSpPr txBox="1">
            <a:spLocks noChangeArrowheads="1"/>
          </p:cNvSpPr>
          <p:nvPr/>
        </p:nvSpPr>
        <p:spPr bwMode="auto">
          <a:xfrm>
            <a:off x="4932040" y="58626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voor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819400" y="2357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op</a:t>
            </a:r>
            <a:endParaRPr lang="nl-NL" sz="24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Diavoorstelling (4:3)</PresentationFormat>
  <Paragraphs>131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Hoofdstuk 4 Grammatica woordsoorten </vt:lpstr>
      <vt:lpstr> Wat is een voorzetsel?</vt:lpstr>
      <vt:lpstr> Wat is een voorzetsel?</vt:lpstr>
      <vt:lpstr> Vul zo veel mogelijk verschillende voorzetsels in.</vt:lpstr>
      <vt:lpstr> Vul het juiste voorzetsel in.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4 Grammatica woordsoorten</dc:title>
  <dc:creator>Leeuwerik, Sigrid</dc:creator>
  <cp:lastModifiedBy>Mariëlle Strik (stk)</cp:lastModifiedBy>
  <cp:revision>3</cp:revision>
  <dcterms:created xsi:type="dcterms:W3CDTF">2013-03-18T12:27:06Z</dcterms:created>
  <dcterms:modified xsi:type="dcterms:W3CDTF">2016-07-13T11:30:12Z</dcterms:modified>
</cp:coreProperties>
</file>